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73" r:id="rId1"/>
  </p:sldMasterIdLst>
  <p:sldIdLst>
    <p:sldId id="256" r:id="rId2"/>
    <p:sldId id="257" r:id="rId3"/>
    <p:sldId id="259" r:id="rId4"/>
    <p:sldId id="269" r:id="rId5"/>
    <p:sldId id="271" r:id="rId6"/>
    <p:sldId id="270" r:id="rId7"/>
    <p:sldId id="263" r:id="rId8"/>
    <p:sldId id="265" r:id="rId9"/>
    <p:sldId id="266" r:id="rId10"/>
    <p:sldId id="262" r:id="rId11"/>
    <p:sldId id="273" r:id="rId12"/>
    <p:sldId id="272" r:id="rId13"/>
    <p:sldId id="268" r:id="rId14"/>
    <p:sldId id="276" r:id="rId15"/>
    <p:sldId id="277" r:id="rId16"/>
    <p:sldId id="278" r:id="rId17"/>
    <p:sldId id="279" r:id="rId18"/>
    <p:sldId id="282" r:id="rId19"/>
    <p:sldId id="281" r:id="rId20"/>
    <p:sldId id="283" r:id="rId21"/>
    <p:sldId id="286" r:id="rId22"/>
    <p:sldId id="292" r:id="rId23"/>
    <p:sldId id="284" r:id="rId24"/>
    <p:sldId id="285" r:id="rId25"/>
    <p:sldId id="287" r:id="rId26"/>
    <p:sldId id="288" r:id="rId27"/>
    <p:sldId id="293" r:id="rId28"/>
    <p:sldId id="289" r:id="rId29"/>
    <p:sldId id="290" r:id="rId30"/>
    <p:sldId id="291" r:id="rId31"/>
    <p:sldId id="280" r:id="rId32"/>
    <p:sldId id="275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12" r:id="rId41"/>
    <p:sldId id="302" r:id="rId42"/>
    <p:sldId id="313" r:id="rId43"/>
    <p:sldId id="303" r:id="rId44"/>
    <p:sldId id="305" r:id="rId45"/>
    <p:sldId id="306" r:id="rId46"/>
    <p:sldId id="304" r:id="rId47"/>
    <p:sldId id="307" r:id="rId48"/>
    <p:sldId id="308" r:id="rId49"/>
    <p:sldId id="274" r:id="rId50"/>
    <p:sldId id="309" r:id="rId51"/>
    <p:sldId id="310" r:id="rId52"/>
    <p:sldId id="311" r:id="rId5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766" autoAdjust="0"/>
  </p:normalViewPr>
  <p:slideViewPr>
    <p:cSldViewPr snapToGrid="0" snapToObjects="1">
      <p:cViewPr varScale="1">
        <p:scale>
          <a:sx n="89" d="100"/>
          <a:sy n="89" d="100"/>
        </p:scale>
        <p:origin x="-1664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3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DB3CC-F982-40F9-8DD6-BCC9AFBF44BD}" type="datetime1">
              <a:rPr lang="en-US" smtClean="0"/>
              <a:pPr/>
              <a:t>15/07/17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C0B181F-CDAB-404C-A660-15C015D83A29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DAE5B-B07C-441A-8026-C23A427A74DC}" type="datetime1">
              <a:rPr lang="en-US" smtClean="0"/>
              <a:pPr/>
              <a:t>15/07/17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0B181F-CDAB-404C-A660-15C015D83A29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2015年 7月 17日 金曜日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7620000" cy="478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78918"/>
            <a:ext cx="8245474" cy="5350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A80CB818-7379-467D-8E76-EF9D9074A26C}" type="datetime2">
              <a:rPr lang="en-US" smtClean="0"/>
              <a:t>2015年 7月 17日 金曜日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9012669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12669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174" r:id="rId1"/>
    <p:sldLayoutId id="2147485175" r:id="rId2"/>
    <p:sldLayoutId id="2147485176" r:id="rId3"/>
    <p:sldLayoutId id="2147485177" r:id="rId4"/>
    <p:sldLayoutId id="2147485178" r:id="rId5"/>
    <p:sldLayoutId id="2147485179" r:id="rId6"/>
    <p:sldLayoutId id="2147485180" r:id="rId7"/>
    <p:sldLayoutId id="2147485181" r:id="rId8"/>
    <p:sldLayoutId id="2147485182" r:id="rId9"/>
    <p:sldLayoutId id="2147485183" r:id="rId10"/>
    <p:sldLayoutId id="214748518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kumimoji="1" sz="3600" kern="1200" cap="none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kumimoji="1"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ttle-hands/SpockLesson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ocs.groovy-lang.org/latest/html/documentation/tools-groovyeclipse.html%23Groovy-EclipsecompilerpluginforMaven-Groovy-Eclipseconfiguratorform2Eclipse" TargetMode="External"/><Relationship Id="rId3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ttle-hands/SpockLesson" TargetMode="External"/><Relationship Id="rId3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pock-framework-reference-documentation-ja.readthedocs.org/ja/latest/introduction.html" TargetMode="External"/><Relationship Id="rId3" Type="http://schemas.openxmlformats.org/officeDocument/2006/relationships/hyperlink" Target="https://code.google.com/p/spock/wiki/SpockBasics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345649" y="812077"/>
            <a:ext cx="7772400" cy="3581162"/>
          </a:xfrm>
        </p:spPr>
        <p:txBody>
          <a:bodyPr/>
          <a:lstStyle/>
          <a:p>
            <a:r>
              <a:rPr lang="en-US" altLang="ja-JP" b="1" dirty="0" err="1" smtClean="0"/>
              <a:t>Groovy</a:t>
            </a:r>
            <a:r>
              <a:rPr lang="en-US" altLang="ja-JP" b="1" dirty="0" err="1"/>
              <a:t>+Spock</a:t>
            </a:r>
            <a:r>
              <a:rPr lang="ja-JP" altLang="en-US" b="1" dirty="0"/>
              <a:t>入門ハンズオン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2353574" y="5083759"/>
            <a:ext cx="6390342" cy="545079"/>
          </a:xfrm>
        </p:spPr>
        <p:txBody>
          <a:bodyPr/>
          <a:lstStyle/>
          <a:p>
            <a:r>
              <a:rPr lang="en-US" altLang="ja-JP" b="1" dirty="0" smtClean="0"/>
              <a:t>〜</a:t>
            </a:r>
            <a:r>
              <a:rPr lang="ja-JP" altLang="en-US" b="1" dirty="0" smtClean="0"/>
              <a:t> </a:t>
            </a:r>
            <a:r>
              <a:rPr lang="en-US" altLang="ja-JP" b="1" dirty="0" smtClean="0"/>
              <a:t>JUnit</a:t>
            </a:r>
            <a:r>
              <a:rPr lang="ja-JP" altLang="en-US" b="1" dirty="0"/>
              <a:t>を卒業して快適テスト生活を始めよう </a:t>
            </a:r>
            <a:r>
              <a:rPr lang="en-US" altLang="ja-JP" b="1" dirty="0" smtClean="0"/>
              <a:t>〜</a:t>
            </a:r>
            <a:endParaRPr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253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6046" y="0"/>
            <a:ext cx="10310917" cy="687394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2513" y="942013"/>
            <a:ext cx="8082211" cy="5388141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990" y="1480496"/>
            <a:ext cx="6747272" cy="4498182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928222" y="5534715"/>
            <a:ext cx="1380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chemeClr val="bg1"/>
                </a:solidFill>
              </a:rPr>
              <a:t>↑</a:t>
            </a:r>
            <a:r>
              <a:rPr kumimoji="1" lang="ja-JP" altLang="en-US" dirty="0" smtClean="0">
                <a:solidFill>
                  <a:schemeClr val="bg1"/>
                </a:solidFill>
              </a:rPr>
              <a:t>たぶんコレ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40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404075" y="2820561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6000" dirty="0" smtClean="0">
                <a:latin typeface="Arial Black"/>
                <a:ea typeface="メイリオ"/>
                <a:cs typeface="Arial Black"/>
              </a:rPr>
              <a:t>　今日のゴール</a:t>
            </a:r>
            <a:endParaRPr kumimoji="1" lang="ja-JP" altLang="en-US" sz="6000" dirty="0">
              <a:latin typeface="Arial Black"/>
              <a:ea typeface="メイリオ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7105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今日のゴール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1.Spock</a:t>
            </a:r>
            <a:r>
              <a:rPr lang="ja-JP" altLang="en-US" dirty="0"/>
              <a:t>の概要、特徴がわかる</a:t>
            </a:r>
          </a:p>
          <a:p>
            <a:r>
              <a:rPr lang="ja-JP" altLang="en-US" dirty="0"/>
              <a:t>　</a:t>
            </a:r>
            <a:r>
              <a:rPr lang="en-US" altLang="ja-JP" dirty="0"/>
              <a:t>→ Spock</a:t>
            </a:r>
            <a:r>
              <a:rPr lang="ja-JP" altLang="en-US" dirty="0" smtClean="0"/>
              <a:t>を使ってみよう</a:t>
            </a:r>
            <a:r>
              <a:rPr lang="ja-JP" altLang="en-US" dirty="0"/>
              <a:t>！と思う</a:t>
            </a:r>
          </a:p>
          <a:p>
            <a:endParaRPr lang="ja-JP" altLang="en-US" dirty="0"/>
          </a:p>
          <a:p>
            <a:r>
              <a:rPr lang="en-US" altLang="ja-JP" dirty="0"/>
              <a:t>2.Spock</a:t>
            </a:r>
            <a:r>
              <a:rPr lang="ja-JP" altLang="en-US" dirty="0"/>
              <a:t>の導入方法がわかる</a:t>
            </a:r>
          </a:p>
          <a:p>
            <a:r>
              <a:rPr lang="ja-JP" altLang="en-US" dirty="0"/>
              <a:t>　</a:t>
            </a:r>
            <a:r>
              <a:rPr lang="en-US" altLang="ja-JP" dirty="0"/>
              <a:t>→ </a:t>
            </a:r>
            <a:r>
              <a:rPr lang="ja-JP" altLang="en-US" dirty="0"/>
              <a:t>自分の環境でも使いたい！となった時に使えるようになる</a:t>
            </a:r>
          </a:p>
          <a:p>
            <a:endParaRPr lang="ja-JP" altLang="en-US" dirty="0"/>
          </a:p>
          <a:p>
            <a:r>
              <a:rPr lang="ja-JP" altLang="en-US" dirty="0"/>
              <a:t>　</a:t>
            </a:r>
            <a:r>
              <a:rPr lang="en-US" altLang="ja-JP" dirty="0"/>
              <a:t>※ </a:t>
            </a:r>
            <a:r>
              <a:rPr lang="ja-JP" altLang="en-US" dirty="0"/>
              <a:t>細かい仕様より、とにかくはじめの一歩！！にフォーカスしています</a:t>
            </a:r>
          </a:p>
        </p:txBody>
      </p:sp>
    </p:spTree>
    <p:extLst>
      <p:ext uri="{BB962C8B-B14F-4D97-AF65-F5344CB8AC3E}">
        <p14:creationId xmlns:p14="http://schemas.microsoft.com/office/powerpoint/2010/main" val="2861499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今日の予定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ハンズオン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サンプルの普通の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プロジェクトの動作確認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groovy-eclipse</a:t>
            </a:r>
            <a:r>
              <a:rPr lang="ja-JP" altLang="en-US" dirty="0" smtClean="0"/>
              <a:t>プラグインの導入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sz="1400" dirty="0" smtClean="0"/>
              <a:t>(</a:t>
            </a:r>
            <a:r>
              <a:rPr lang="ja-JP" altLang="en-US" sz="1400" dirty="0" smtClean="0"/>
              <a:t>プラグインインストール</a:t>
            </a:r>
            <a:r>
              <a:rPr lang="ja-JP" altLang="en-US" sz="1400" dirty="0"/>
              <a:t>している間に</a:t>
            </a:r>
            <a:r>
              <a:rPr lang="en-US" altLang="ja-JP" sz="1400" dirty="0"/>
              <a:t>)</a:t>
            </a:r>
            <a:r>
              <a:rPr lang="ja-JP" altLang="en-US" dirty="0" smtClean="0"/>
              <a:t>講義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Groovy,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の概要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ハンズオン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プロジェクトへの</a:t>
            </a: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導入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基礎的なケースの書き方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が得意なケースの紹介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510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サンプルプロジェクトの準備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err="1" smtClean="0"/>
              <a:t>GitHub</a:t>
            </a:r>
            <a:r>
              <a:rPr kumimoji="1" lang="ja-JP" altLang="en-US" dirty="0" smtClean="0"/>
              <a:t>からサンプルファイルを</a:t>
            </a:r>
            <a:r>
              <a:rPr kumimoji="1" lang="en-US" altLang="ja-JP" dirty="0" smtClean="0"/>
              <a:t>DL</a:t>
            </a:r>
            <a:r>
              <a:rPr kumimoji="1" lang="ja-JP" altLang="en-US" dirty="0" smtClean="0"/>
              <a:t>してください</a:t>
            </a:r>
            <a:endParaRPr lang="en-US" altLang="ja-JP" dirty="0"/>
          </a:p>
          <a:p>
            <a:r>
              <a:rPr lang="en-US" altLang="ja-JP" dirty="0">
                <a:hlinkClick r:id="rId2"/>
              </a:rPr>
              <a:t>https://github.com/little-hands/</a:t>
            </a:r>
            <a:r>
              <a:rPr lang="en-US" altLang="ja-JP" dirty="0" smtClean="0">
                <a:hlinkClick r:id="rId2"/>
              </a:rPr>
              <a:t>SpockLesson</a:t>
            </a:r>
            <a:endParaRPr lang="en-US" altLang="ja-JP" dirty="0" smtClean="0"/>
          </a:p>
          <a:p>
            <a:r>
              <a:rPr lang="en-US" altLang="ja-JP" dirty="0" err="1" smtClean="0"/>
              <a:t>git</a:t>
            </a:r>
            <a:r>
              <a:rPr lang="ja-JP" altLang="en-US" dirty="0" smtClean="0"/>
              <a:t> </a:t>
            </a:r>
            <a:r>
              <a:rPr lang="en-US" altLang="ja-JP" dirty="0" smtClean="0"/>
              <a:t>clone</a:t>
            </a:r>
            <a:r>
              <a:rPr lang="ja-JP" altLang="en-US" dirty="0" smtClean="0"/>
              <a:t>するか、右カラムの「</a:t>
            </a:r>
            <a:r>
              <a:rPr lang="en-US" altLang="ja-JP" dirty="0" smtClean="0"/>
              <a:t>Download</a:t>
            </a:r>
            <a:r>
              <a:rPr lang="ja-JP" altLang="en-US" dirty="0" smtClean="0"/>
              <a:t> </a:t>
            </a:r>
            <a:r>
              <a:rPr lang="en-US" altLang="ja-JP" dirty="0" smtClean="0"/>
              <a:t>ZIP</a:t>
            </a:r>
            <a:r>
              <a:rPr lang="ja-JP" altLang="en-US" dirty="0" smtClean="0"/>
              <a:t>」から</a:t>
            </a:r>
            <a:r>
              <a:rPr lang="en-US" altLang="ja-JP" dirty="0" smtClean="0"/>
              <a:t>DL</a:t>
            </a:r>
            <a:r>
              <a:rPr lang="ja-JP" altLang="en-US" dirty="0" smtClean="0"/>
              <a:t>、解凍</a:t>
            </a:r>
            <a:endParaRPr lang="en-US" altLang="ja-JP" dirty="0" smtClean="0"/>
          </a:p>
          <a:p>
            <a:endParaRPr kumimoji="1" lang="en-US" altLang="ja-JP" dirty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事前準備いただいた</a:t>
            </a:r>
            <a:r>
              <a:rPr lang="en-US" altLang="ja-JP" dirty="0" smtClean="0"/>
              <a:t>Eclipse</a:t>
            </a:r>
            <a:r>
              <a:rPr lang="ja-JP" altLang="en-US" dirty="0" smtClean="0"/>
              <a:t>の</a:t>
            </a:r>
            <a:r>
              <a:rPr lang="en-US" altLang="ja-JP" dirty="0" smtClean="0"/>
              <a:t>Workspace</a:t>
            </a:r>
            <a:r>
              <a:rPr lang="ja-JP" altLang="en-US" dirty="0" smtClean="0"/>
              <a:t>に、上記ファイル内プロジェクト「</a:t>
            </a:r>
            <a:r>
              <a:rPr lang="en-US" altLang="ja-JP" dirty="0" smtClean="0"/>
              <a:t>SpockLesson</a:t>
            </a:r>
            <a:r>
              <a:rPr lang="ja-JP" altLang="en-US" dirty="0" smtClean="0"/>
              <a:t>」をインポートしてください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Explorer</a:t>
            </a:r>
            <a:r>
              <a:rPr kumimoji="1" lang="ja-JP" altLang="en-US" dirty="0" smtClean="0"/>
              <a:t>を右クリック </a:t>
            </a:r>
            <a:r>
              <a:rPr kumimoji="1" lang="en-US" altLang="ja-JP" dirty="0" smtClean="0"/>
              <a:t>&gt;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Import</a:t>
            </a:r>
            <a:r>
              <a:rPr kumimoji="1" lang="ja-JP" altLang="en-US" dirty="0" smtClean="0"/>
              <a:t> </a:t>
            </a:r>
            <a:r>
              <a:rPr lang="en-US" altLang="ja-JP" dirty="0" smtClean="0"/>
              <a:t>&gt; Existing Project into Workspace &gt; (</a:t>
            </a:r>
            <a:r>
              <a:rPr lang="ja-JP" altLang="en-US" dirty="0" smtClean="0"/>
              <a:t>先ほどのファイルを選択</a:t>
            </a:r>
            <a:r>
              <a:rPr lang="en-US" altLang="ja-JP" dirty="0" smtClean="0"/>
              <a:t>)</a:t>
            </a:r>
            <a:r>
              <a:rPr lang="ja-JP" altLang="en-US" dirty="0" smtClean="0"/>
              <a:t> </a:t>
            </a:r>
            <a:r>
              <a:rPr lang="en-US" altLang="ja-JP" dirty="0" smtClean="0"/>
              <a:t>&gt; Finish</a:t>
            </a:r>
          </a:p>
          <a:p>
            <a:pPr marL="800100" lvl="1" indent="-342900">
              <a:buFont typeface="Arial"/>
              <a:buChar char="•"/>
            </a:pP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kumimoji="1" lang="en-US" altLang="ja-JP" dirty="0"/>
          </a:p>
          <a:p>
            <a:pPr marL="342900" indent="-342900">
              <a:buFont typeface="Arial"/>
              <a:buChar char="•"/>
            </a:pPr>
            <a:endParaRPr kumimoji="1" lang="en-US" altLang="ja-JP" dirty="0"/>
          </a:p>
          <a:p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392970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サンプルコードの確認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概要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皆様の環境の既存の</a:t>
            </a:r>
            <a:r>
              <a:rPr lang="en-US" altLang="ja-JP" dirty="0" smtClean="0"/>
              <a:t>Java</a:t>
            </a:r>
            <a:r>
              <a:rPr lang="ja-JP" altLang="en-US" dirty="0" smtClean="0"/>
              <a:t>プロジェクトのイメージ</a:t>
            </a:r>
            <a:endParaRPr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en-US" altLang="ja-JP" dirty="0" smtClean="0"/>
              <a:t>JUnit</a:t>
            </a:r>
            <a:r>
              <a:rPr lang="ja-JP" altLang="en-US" dirty="0" smtClean="0"/>
              <a:t>でテストしている</a:t>
            </a:r>
            <a:endParaRPr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の導入を考えている</a:t>
            </a: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ソース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err="1" smtClean="0"/>
              <a:t>Calculator.java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テスト対象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err="1" smtClean="0"/>
              <a:t>CalculatorTest.java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のテストコード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397" y="3153431"/>
            <a:ext cx="5268339" cy="3571755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28180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err="1" smtClean="0"/>
              <a:t>Caluculator.java</a:t>
            </a:r>
            <a:endParaRPr kumimoji="1" lang="ja-JP" altLang="en-US" dirty="0"/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90" y="1073290"/>
            <a:ext cx="3600816" cy="2144604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20752956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CaluculatorTest.java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58" y="4692240"/>
            <a:ext cx="5461000" cy="1638300"/>
          </a:xfrm>
          <a:prstGeom prst="rect">
            <a:avLst/>
          </a:prstGeom>
          <a:ln>
            <a:solidFill>
              <a:srgbClr val="7A7A7A"/>
            </a:solidFill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58" y="832964"/>
            <a:ext cx="5037978" cy="3490781"/>
          </a:xfrm>
          <a:prstGeom prst="rect">
            <a:avLst/>
          </a:prstGeom>
          <a:ln>
            <a:solidFill>
              <a:srgbClr val="7A7A7A"/>
            </a:solidFill>
          </a:ln>
        </p:spPr>
      </p:pic>
    </p:spTree>
    <p:extLst>
      <p:ext uri="{BB962C8B-B14F-4D97-AF65-F5344CB8AC3E}">
        <p14:creationId xmlns:p14="http://schemas.microsoft.com/office/powerpoint/2010/main" val="1093403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の長所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(</a:t>
            </a:r>
            <a:r>
              <a:rPr lang="ja-JP" altLang="en-US" dirty="0" smtClean="0"/>
              <a:t>ひとまず</a:t>
            </a:r>
            <a:r>
              <a:rPr lang="en-US" altLang="ja-JP" dirty="0" smtClean="0"/>
              <a:t>)</a:t>
            </a:r>
            <a:r>
              <a:rPr lang="ja-JP" altLang="en-US" dirty="0" smtClean="0"/>
              <a:t>テスト</a:t>
            </a:r>
            <a:r>
              <a:rPr lang="ja-JP" altLang="en-US" dirty="0"/>
              <a:t>の自動化できる</a:t>
            </a:r>
          </a:p>
          <a:p>
            <a:pPr marL="342900" indent="-342900">
              <a:buFont typeface="Arial"/>
              <a:buChar char="•"/>
            </a:pPr>
            <a:r>
              <a:rPr lang="en-US" altLang="ja-JP" dirty="0"/>
              <a:t>Eclipse</a:t>
            </a:r>
            <a:r>
              <a:rPr lang="ja-JP" altLang="en-US" dirty="0"/>
              <a:t>標準装備</a:t>
            </a:r>
            <a:r>
              <a:rPr lang="ja-JP" altLang="en-US" dirty="0" smtClean="0"/>
              <a:t>で導入しやすい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経験者</a:t>
            </a:r>
            <a:r>
              <a:rPr lang="ja-JP" altLang="en-US" dirty="0"/>
              <a:t>が多い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インターネット、書籍等に情報が多い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17953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JUnit</a:t>
            </a:r>
            <a:r>
              <a:rPr kumimoji="1" lang="ja-JP" altLang="en-US" dirty="0" smtClean="0"/>
              <a:t>の短所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/>
              <a:t>記述が冗長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/>
              <a:t>パラメータ化テストに弱い</a:t>
            </a:r>
          </a:p>
          <a:p>
            <a:pPr marL="342900" indent="-342900">
              <a:buFont typeface="Arial"/>
              <a:buChar char="•"/>
            </a:pPr>
            <a:r>
              <a:rPr lang="ja-JP" altLang="en-US" dirty="0"/>
              <a:t>エラー時に判別しやすいログ出すのに工夫が必要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7973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自己紹介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3660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933177" y="2772569"/>
            <a:ext cx="52476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Groovy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とは？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39091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 smtClean="0"/>
              <a:t>Groovy</a:t>
            </a:r>
            <a:r>
              <a:rPr kumimoji="1" lang="ja-JP" altLang="en-US" cap="none" dirty="0" smtClean="0"/>
              <a:t>とは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Groovy</a:t>
            </a:r>
            <a:r>
              <a:rPr lang="ja-JP" altLang="en-US" dirty="0" smtClean="0"/>
              <a:t>とは？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/>
              <a:t>Groovy</a:t>
            </a:r>
            <a:r>
              <a:rPr lang="ja-JP" altLang="en-US" dirty="0"/>
              <a:t>は</a:t>
            </a:r>
            <a:r>
              <a:rPr lang="en-US" altLang="ja-JP" dirty="0"/>
              <a:t>Java</a:t>
            </a:r>
            <a:r>
              <a:rPr lang="ja-JP" altLang="en-US" dirty="0"/>
              <a:t>プラットフォーム上で動くプログラミング</a:t>
            </a:r>
            <a:r>
              <a:rPr lang="ja-JP" altLang="en-US" dirty="0" smtClean="0"/>
              <a:t>言語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Java</a:t>
            </a:r>
            <a:r>
              <a:rPr lang="ja-JP" altLang="en-US" dirty="0" smtClean="0"/>
              <a:t>と同じような感覚で実装可能かつ、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さらに簡潔で直感的な記述も併用可能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endParaRPr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2272632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168663" y="2769870"/>
            <a:ext cx="49080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とは？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9941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21494" y="2902784"/>
            <a:ext cx="86274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4000" dirty="0" smtClean="0">
                <a:solidFill>
                  <a:schemeClr val="tx2"/>
                </a:solidFill>
                <a:latin typeface="+mj-lt"/>
              </a:rPr>
              <a:t>の細かい説明を始める前に・・・</a:t>
            </a:r>
            <a:endParaRPr kumimoji="1" lang="ja-JP" altLang="en-US" sz="4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1640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14744" y="2769870"/>
            <a:ext cx="78802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4800" dirty="0" smtClean="0">
                <a:solidFill>
                  <a:schemeClr val="tx2"/>
                </a:solidFill>
                <a:latin typeface="+mj-lt"/>
              </a:rPr>
              <a:t>まずは</a:t>
            </a:r>
            <a:r>
              <a:rPr kumimoji="1" lang="en-US" altLang="ja-JP" sz="4800" dirty="0" smtClean="0">
                <a:solidFill>
                  <a:schemeClr val="tx2"/>
                </a:solidFill>
                <a:latin typeface="+mj-lt"/>
              </a:rPr>
              <a:t>Groovy</a:t>
            </a:r>
            <a:r>
              <a:rPr kumimoji="1" lang="ja-JP" altLang="en-US" sz="4800" dirty="0" smtClean="0">
                <a:solidFill>
                  <a:schemeClr val="tx2"/>
                </a:solidFill>
                <a:latin typeface="+mj-lt"/>
              </a:rPr>
              <a:t>を動かす準備</a:t>
            </a:r>
            <a:endParaRPr kumimoji="1" lang="en-US" altLang="ja-JP" sz="4800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35892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ファイルを認識させよう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636832"/>
            <a:ext cx="4134774" cy="2803236"/>
          </a:xfrm>
          <a:prstGeom prst="rect">
            <a:avLst/>
          </a:prstGeom>
          <a:ln>
            <a:solidFill>
              <a:srgbClr val="7A7A7A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1200764" y="2830690"/>
            <a:ext cx="3147314" cy="57709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4710577" y="2906009"/>
            <a:ext cx="3661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ただのテキストファイルとして認識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915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78484" y="2769870"/>
            <a:ext cx="86599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5400" dirty="0" smtClean="0">
                <a:solidFill>
                  <a:schemeClr val="tx2"/>
                </a:solidFill>
                <a:latin typeface="+mj-lt"/>
              </a:rPr>
              <a:t>groovy-eclipse</a:t>
            </a:r>
            <a:r>
              <a:rPr kumimoji="1" lang="ja-JP" altLang="en-US" sz="5400" dirty="0" smtClean="0">
                <a:solidFill>
                  <a:schemeClr val="tx2"/>
                </a:solidFill>
                <a:latin typeface="+mj-lt"/>
              </a:rPr>
              <a:t>プラグイン</a:t>
            </a:r>
            <a:endParaRPr kumimoji="1" lang="ja-JP" altLang="en-US" sz="54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8229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ダウンロード元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78918"/>
            <a:ext cx="7620000" cy="1863020"/>
          </a:xfrm>
        </p:spPr>
        <p:txBody>
          <a:bodyPr/>
          <a:lstStyle/>
          <a:p>
            <a:r>
              <a:rPr lang="ja-JP" altLang="en-US" dirty="0" smtClean="0"/>
              <a:t>公式サイト（英語）</a:t>
            </a:r>
            <a:endParaRPr lang="en-US" altLang="ja-JP" dirty="0" smtClean="0"/>
          </a:p>
          <a:p>
            <a:r>
              <a:rPr lang="en-US" altLang="ja-JP" dirty="0" smtClean="0">
                <a:hlinkClick r:id="rId2"/>
              </a:rPr>
              <a:t>http</a:t>
            </a:r>
            <a:r>
              <a:rPr lang="en-US" altLang="ja-JP" dirty="0">
                <a:hlinkClick r:id="rId2"/>
              </a:rPr>
              <a:t>://docs.groovy-lang.org/latest/html/documentation/tools-groovyeclipse.html#Groovy-EclipsecompilerpluginforMaven-Groovy-</a:t>
            </a:r>
            <a:r>
              <a:rPr lang="en-US" altLang="ja-JP" dirty="0" smtClean="0">
                <a:hlinkClick r:id="rId2"/>
              </a:rPr>
              <a:t>Eclipseconfiguratorform2Eclipse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674612"/>
            <a:ext cx="7707150" cy="362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878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プラグインのインストール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>
                <a:hlinkClick r:id="rId2"/>
              </a:rPr>
              <a:t>https://github.com/little-hands/</a:t>
            </a:r>
            <a:r>
              <a:rPr lang="en-US" altLang="ja-JP" dirty="0" smtClean="0">
                <a:hlinkClick r:id="rId2"/>
              </a:rPr>
              <a:t>SpockLesson</a:t>
            </a:r>
            <a:endParaRPr lang="en-US" altLang="ja-JP" dirty="0" smtClean="0"/>
          </a:p>
          <a:p>
            <a:r>
              <a:rPr lang="ja-JP" altLang="en-US" dirty="0"/>
              <a:t>「</a:t>
            </a:r>
            <a:r>
              <a:rPr lang="en-US" altLang="ja-JP" dirty="0"/>
              <a:t>Help &gt; Install New Software &gt; Work with</a:t>
            </a:r>
            <a:r>
              <a:rPr lang="ja-JP" altLang="en-US" dirty="0" smtClean="0"/>
              <a:t>」</a:t>
            </a:r>
            <a:endParaRPr lang="ja-JP" altLang="en-US" dirty="0"/>
          </a:p>
          <a:p>
            <a:r>
              <a:rPr lang="en-US" altLang="ja-JP" dirty="0"/>
              <a:t>http://</a:t>
            </a:r>
            <a:r>
              <a:rPr lang="en-US" altLang="ja-JP" dirty="0" err="1"/>
              <a:t>dist.springsource.org</a:t>
            </a:r>
            <a:r>
              <a:rPr lang="en-US" altLang="ja-JP" dirty="0"/>
              <a:t>/release/GRECLIPSE/e4.4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349157"/>
            <a:ext cx="5179757" cy="4508842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13226" y="3110624"/>
            <a:ext cx="3938734" cy="24257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57200" y="3966760"/>
            <a:ext cx="2924974" cy="3424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692001" y="3925613"/>
            <a:ext cx="2870460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「</a:t>
            </a:r>
            <a:r>
              <a:rPr kumimoji="1" lang="en-US" altLang="ja-JP" dirty="0">
                <a:solidFill>
                  <a:srgbClr val="FF0000"/>
                </a:solidFill>
              </a:rPr>
              <a:t>Groovy-</a:t>
            </a:r>
            <a:r>
              <a:rPr kumimoji="1" lang="en-US" altLang="ja-JP" dirty="0" smtClean="0">
                <a:solidFill>
                  <a:srgbClr val="FF0000"/>
                </a:solidFill>
              </a:rPr>
              <a:t>Eclipse</a:t>
            </a:r>
            <a:r>
              <a:rPr kumimoji="1" lang="ja-JP" altLang="en-US" dirty="0" smtClean="0">
                <a:solidFill>
                  <a:srgbClr val="FF0000"/>
                </a:solidFill>
              </a:rPr>
              <a:t>」を選択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369323" y="2999792"/>
            <a:ext cx="153641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←URL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を入力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671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プラグインのインストール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67" y="740633"/>
            <a:ext cx="5808100" cy="431429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871052" y="2096800"/>
            <a:ext cx="2454039" cy="2140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589015" y="2054745"/>
            <a:ext cx="4596130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←Groovy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のバージョンが</a:t>
            </a:r>
            <a:r>
              <a:rPr kumimoji="1" lang="en-US" altLang="ja-JP" dirty="0" smtClean="0">
                <a:solidFill>
                  <a:srgbClr val="FF0000"/>
                </a:solidFill>
              </a:rPr>
              <a:t>2.3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であることを確認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424" y="5054922"/>
            <a:ext cx="2855667" cy="172737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763107" y="6455024"/>
            <a:ext cx="2454039" cy="21403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354920" y="6324959"/>
            <a:ext cx="5805683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サンプルには対応する</a:t>
            </a:r>
            <a:r>
              <a:rPr kumimoji="1" lang="en-US" altLang="ja-JP" dirty="0" smtClean="0">
                <a:solidFill>
                  <a:srgbClr val="FF0000"/>
                </a:solidFill>
              </a:rPr>
              <a:t>2.3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のファイルを準備してあります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112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自己紹介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名前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kumimoji="1" lang="ja-JP" altLang="en-US" dirty="0" smtClean="0"/>
              <a:t>松岡幸一郎</a:t>
            </a: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r>
              <a:rPr kumimoji="1" lang="ja-JP" altLang="en-US" dirty="0" smtClean="0"/>
              <a:t>経歴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en-US" altLang="ja-JP" dirty="0" smtClean="0"/>
              <a:t>2011</a:t>
            </a:r>
            <a:r>
              <a:rPr kumimoji="1" lang="ja-JP" altLang="en-US" dirty="0" smtClean="0"/>
              <a:t>年</a:t>
            </a:r>
            <a:r>
              <a:rPr lang="en-US" altLang="ja-JP" dirty="0" smtClean="0"/>
              <a:t>4</a:t>
            </a:r>
            <a:r>
              <a:rPr lang="ja-JP" altLang="en-US" dirty="0" smtClean="0"/>
              <a:t>月</a:t>
            </a:r>
            <a:r>
              <a:rPr lang="en-US" altLang="ja-JP" dirty="0" smtClean="0"/>
              <a:t>〜2015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3</a:t>
            </a:r>
            <a:r>
              <a:rPr lang="ja-JP" altLang="en-US" dirty="0" smtClean="0"/>
              <a:t>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/>
              <a:t>　</a:t>
            </a:r>
            <a:r>
              <a:rPr lang="ja-JP" altLang="en-US" dirty="0" smtClean="0"/>
              <a:t>日本</a:t>
            </a:r>
            <a:r>
              <a:rPr lang="en-US" altLang="ja-JP" dirty="0" smtClean="0"/>
              <a:t>IBM</a:t>
            </a:r>
            <a:r>
              <a:rPr lang="ja-JP" altLang="en-US" dirty="0"/>
              <a:t>　</a:t>
            </a:r>
            <a:r>
              <a:rPr lang="ja-JP" altLang="en-US" dirty="0" smtClean="0"/>
              <a:t>金融系プロジェクト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2015</a:t>
            </a:r>
            <a:r>
              <a:rPr lang="ja-JP" altLang="en-US" dirty="0" smtClean="0"/>
              <a:t>年</a:t>
            </a:r>
            <a:r>
              <a:rPr lang="en-US" altLang="ja-JP" dirty="0" smtClean="0"/>
              <a:t>4</a:t>
            </a:r>
            <a:r>
              <a:rPr lang="ja-JP" altLang="en-US" dirty="0" smtClean="0"/>
              <a:t>月</a:t>
            </a:r>
            <a:r>
              <a:rPr lang="en-US" altLang="ja-JP" dirty="0" smtClean="0"/>
              <a:t>〜</a:t>
            </a:r>
            <a:br>
              <a:rPr lang="en-US" altLang="ja-JP" dirty="0" smtClean="0"/>
            </a:br>
            <a:r>
              <a:rPr lang="ja-JP" altLang="en-US" dirty="0" smtClean="0"/>
              <a:t>　ビズリーチ　キャリアトレック事業 </a:t>
            </a:r>
            <a:r>
              <a:rPr lang="en-US" altLang="ja-JP" dirty="0" smtClean="0"/>
              <a:t>Web</a:t>
            </a:r>
            <a:r>
              <a:rPr lang="ja-JP" altLang="en-US" dirty="0" smtClean="0"/>
              <a:t>エンジニア</a:t>
            </a: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en-US" altLang="ja-JP" dirty="0" smtClean="0"/>
          </a:p>
          <a:p>
            <a:pPr marL="342900" indent="-342900">
              <a:buFont typeface="Arial"/>
              <a:buChar char="•"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9397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再起動を求められたら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2540000"/>
            <a:ext cx="6654800" cy="17780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493739" y="3781264"/>
            <a:ext cx="1255294" cy="3424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2084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611552" y="2769870"/>
            <a:ext cx="41385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とは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736076" y="2355746"/>
            <a:ext cx="40627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</a:rPr>
              <a:t>(</a:t>
            </a:r>
            <a:r>
              <a:rPr kumimoji="1" lang="ja-JP" altLang="en-US" sz="3200" dirty="0" smtClean="0">
                <a:solidFill>
                  <a:schemeClr val="tx2"/>
                </a:solidFill>
                <a:latin typeface="+mj-lt"/>
              </a:rPr>
              <a:t>インストールしながら</a:t>
            </a:r>
            <a:r>
              <a:rPr kumimoji="1" lang="en-US" altLang="ja-JP" sz="3200" dirty="0" smtClean="0">
                <a:solidFill>
                  <a:schemeClr val="tx2"/>
                </a:solidFill>
                <a:latin typeface="+mj-lt"/>
              </a:rPr>
              <a:t>)</a:t>
            </a:r>
            <a:endParaRPr kumimoji="1" lang="ja-JP" altLang="en-US" sz="32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3661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cap="none" dirty="0" smtClean="0"/>
              <a:t>Spock</a:t>
            </a:r>
            <a:r>
              <a:rPr kumimoji="1" lang="ja-JP" altLang="en-US" cap="none" dirty="0" smtClean="0"/>
              <a:t>とは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とは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の特徴は？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DSL(</a:t>
            </a:r>
            <a:r>
              <a:rPr lang="ja-JP" altLang="en-US" dirty="0"/>
              <a:t>ドメイン固有</a:t>
            </a:r>
            <a:r>
              <a:rPr lang="ja-JP" altLang="en-US" dirty="0" smtClean="0"/>
              <a:t>言語：今回でいうと、テスト向けの文法</a:t>
            </a:r>
            <a:r>
              <a:rPr lang="en-US" altLang="ja-JP" dirty="0" smtClean="0"/>
              <a:t>)</a:t>
            </a:r>
            <a:br>
              <a:rPr lang="en-US" altLang="ja-JP" dirty="0" smtClean="0"/>
            </a:br>
            <a:r>
              <a:rPr lang="ja-JP" altLang="en-US" dirty="0" smtClean="0"/>
              <a:t>に</a:t>
            </a:r>
            <a:r>
              <a:rPr lang="ja-JP" altLang="en-US" dirty="0"/>
              <a:t>よるシンプルで可読性の高い</a:t>
            </a:r>
            <a:r>
              <a:rPr lang="ja-JP" altLang="en-US" dirty="0" smtClean="0"/>
              <a:t>コード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データドリブンテストにより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多数のテストパターンをコンパクトに記述可能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/>
              <a:t>強力な</a:t>
            </a:r>
            <a:r>
              <a:rPr lang="en-US" altLang="ja-JP" dirty="0"/>
              <a:t>Assert</a:t>
            </a:r>
            <a:r>
              <a:rPr lang="ja-JP" altLang="en-US" dirty="0"/>
              <a:t>機能でエラー箇所の特定が</a:t>
            </a:r>
            <a:r>
              <a:rPr lang="ja-JP" altLang="en-US" dirty="0" smtClean="0"/>
              <a:t>用意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プロジェクトにそのまま適用可能</a:t>
            </a:r>
            <a:endParaRPr kumimoji="1"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ja-JP" altLang="en-US" dirty="0" smtClean="0"/>
              <a:t>テストケースは</a:t>
            </a:r>
            <a:r>
              <a:rPr lang="en-US" altLang="ja-JP" dirty="0" smtClean="0"/>
              <a:t>JUnit</a:t>
            </a:r>
            <a:r>
              <a:rPr lang="ja-JP" altLang="en-US" dirty="0" smtClean="0"/>
              <a:t>から実行可能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98237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891053" y="2812676"/>
            <a:ext cx="52822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ハンズオン再開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4815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478070" y="2812676"/>
            <a:ext cx="650700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6000" dirty="0" smtClean="0">
                <a:solidFill>
                  <a:schemeClr val="tx2"/>
                </a:solidFill>
                <a:latin typeface="+mj-lt"/>
              </a:rPr>
              <a:t>Spock</a:t>
            </a:r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導入の続き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3515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パッケージエクスプローラーを見ると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3" y="932690"/>
            <a:ext cx="3454400" cy="201930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403" y="3324387"/>
            <a:ext cx="4749800" cy="11049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" name="テキスト ボックス 5"/>
          <p:cNvSpPr txBox="1"/>
          <p:nvPr/>
        </p:nvSpPr>
        <p:spPr>
          <a:xfrm>
            <a:off x="457200" y="5038849"/>
            <a:ext cx="7444729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Groovy</a:t>
            </a:r>
            <a:r>
              <a:rPr kumimoji="1" lang="ja-JP" altLang="en-US" dirty="0" smtClean="0">
                <a:solidFill>
                  <a:srgbClr val="FF0000"/>
                </a:solidFill>
              </a:rPr>
              <a:t>ファイルは認識できたが、</a:t>
            </a:r>
            <a:r>
              <a:rPr kumimoji="1" lang="en-US" altLang="ja-JP" dirty="0" smtClean="0">
                <a:solidFill>
                  <a:srgbClr val="FF0000"/>
                </a:solidFill>
              </a:rPr>
              <a:t>Spock</a:t>
            </a:r>
            <a:r>
              <a:rPr kumimoji="1" lang="ja-JP" altLang="en-US" dirty="0" smtClean="0">
                <a:solidFill>
                  <a:srgbClr val="FF0000"/>
                </a:solidFill>
              </a:rPr>
              <a:t>のライブラリを参照できなくてエラー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96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jar</a:t>
            </a:r>
            <a:r>
              <a:rPr kumimoji="1" lang="ja-JP" altLang="en-US" dirty="0" smtClean="0"/>
              <a:t>ファイルの読み込み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70507"/>
            <a:ext cx="8245474" cy="5350112"/>
          </a:xfrm>
        </p:spPr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SpockLesson</a:t>
            </a:r>
            <a:r>
              <a:rPr kumimoji="1" lang="ja-JP" altLang="en-US" dirty="0" smtClean="0"/>
              <a:t>」プロジェクトを右クリックして</a:t>
            </a:r>
            <a:endParaRPr kumimoji="1" lang="en-US" altLang="ja-JP" dirty="0" smtClean="0"/>
          </a:p>
          <a:p>
            <a:r>
              <a:rPr lang="ja-JP" altLang="ja-JP" dirty="0"/>
              <a:t>　</a:t>
            </a:r>
            <a:r>
              <a:rPr kumimoji="1" lang="en-US" altLang="ja-JP" dirty="0" smtClean="0"/>
              <a:t>Properties</a:t>
            </a:r>
            <a:r>
              <a:rPr lang="en-US" altLang="en-US" dirty="0" smtClean="0"/>
              <a:t> &gt; Java Build Path &gt; Libraries &gt; Add External JARs</a:t>
            </a:r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79" y="1993371"/>
            <a:ext cx="5817975" cy="3894227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483698" y="3083163"/>
            <a:ext cx="1613703" cy="24753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43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/>
              <a:t>jar</a:t>
            </a:r>
            <a:r>
              <a:rPr lang="ja-JP" altLang="en-US" dirty="0"/>
              <a:t>ファイルの読み込み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022926"/>
            <a:ext cx="3695700" cy="144780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657053" y="2006571"/>
            <a:ext cx="2681800" cy="3400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708291"/>
            <a:ext cx="4676993" cy="3939434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657052" y="3327075"/>
            <a:ext cx="2816363" cy="19707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3657687" y="3205282"/>
            <a:ext cx="2018501" cy="369332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追加されたら</a:t>
            </a:r>
            <a:r>
              <a:rPr kumimoji="1" lang="en-US" altLang="ja-JP" dirty="0" smtClean="0">
                <a:solidFill>
                  <a:srgbClr val="FF0000"/>
                </a:solidFill>
              </a:rPr>
              <a:t>OK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597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ファイルの追加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smtClean="0"/>
              <a:t>Package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Explorer</a:t>
            </a:r>
            <a:r>
              <a:rPr lang="ja-JP" altLang="en-US" dirty="0" smtClean="0"/>
              <a:t>から「</a:t>
            </a:r>
            <a:r>
              <a:rPr lang="en-US" altLang="ja-JP" dirty="0" err="1" smtClean="0"/>
              <a:t>test.groovy.lesson</a:t>
            </a:r>
            <a:r>
              <a:rPr lang="ja-JP" altLang="en-US" dirty="0" smtClean="0"/>
              <a:t>」を右クリックして </a:t>
            </a:r>
            <a:endParaRPr lang="en-US" altLang="ja-JP" dirty="0" smtClean="0"/>
          </a:p>
          <a:p>
            <a:r>
              <a:rPr lang="ja-JP" altLang="ja-JP" dirty="0"/>
              <a:t> </a:t>
            </a:r>
            <a:r>
              <a:rPr lang="ja-JP" altLang="en-US" dirty="0" smtClean="0"/>
              <a:t>「</a:t>
            </a:r>
            <a:r>
              <a:rPr lang="en-US" altLang="ja-JP" dirty="0" smtClean="0"/>
              <a:t>New &gt; Other</a:t>
            </a:r>
            <a:r>
              <a:rPr lang="ja-JP" altLang="en-US" dirty="0" smtClean="0"/>
              <a:t>」を選択</a:t>
            </a:r>
            <a:endParaRPr lang="en-US" altLang="ja-JP" dirty="0" smtClean="0"/>
          </a:p>
          <a:p>
            <a:endParaRPr lang="en-US" altLang="ja-JP" dirty="0"/>
          </a:p>
          <a:p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98" y="1757868"/>
            <a:ext cx="5813918" cy="4771104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6" name="正方形/長方形 5"/>
          <p:cNvSpPr/>
          <p:nvPr/>
        </p:nvSpPr>
        <p:spPr>
          <a:xfrm>
            <a:off x="3777241" y="6127890"/>
            <a:ext cx="2185597" cy="4010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440" y="2276996"/>
            <a:ext cx="4631309" cy="4372577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488989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dirty="0" smtClean="0"/>
              <a:t>Spock</a:t>
            </a:r>
            <a:r>
              <a:rPr lang="ja-JP" altLang="en-US" dirty="0" smtClean="0"/>
              <a:t>テストクラスの作成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49497"/>
            <a:ext cx="5444976" cy="544497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4928382" y="3377540"/>
            <a:ext cx="782149" cy="230716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831" y="1804259"/>
            <a:ext cx="5711842" cy="4791495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3028730" y="2783985"/>
            <a:ext cx="3236875" cy="269151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832675"/>
            <a:ext cx="5444976" cy="5427552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1484931" y="3352307"/>
            <a:ext cx="3443451" cy="25594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484930" y="2713083"/>
            <a:ext cx="3443451" cy="340054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07294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856" y="2283837"/>
            <a:ext cx="381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9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プロジェクトの設定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756253"/>
            <a:ext cx="3250026" cy="5864526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227" y="4907437"/>
            <a:ext cx="2941148" cy="149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84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48" y="758780"/>
            <a:ext cx="4267200" cy="2971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準備完了！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/>
        </p:nvSpPr>
        <p:spPr>
          <a:xfrm>
            <a:off x="882074" y="3592541"/>
            <a:ext cx="2076265" cy="155019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1114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ファイルの変更内容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16711"/>
            <a:ext cx="8747986" cy="157852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13" y="1137540"/>
            <a:ext cx="5578268" cy="1896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42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簡単なケース</a:t>
            </a:r>
            <a:r>
              <a:rPr kumimoji="1" lang="en-US" altLang="ja-JP" sz="2700" dirty="0" smtClean="0"/>
              <a:t>(Wiki</a:t>
            </a:r>
            <a:r>
              <a:rPr kumimoji="1" lang="ja-JP" altLang="en-US" sz="2700" dirty="0" smtClean="0"/>
              <a:t>に</a:t>
            </a:r>
            <a:r>
              <a:rPr lang="ja-JP" altLang="en-US" sz="2700" dirty="0" smtClean="0"/>
              <a:t>ソースが載っています</a:t>
            </a:r>
            <a:r>
              <a:rPr lang="en-US" altLang="ja-JP" sz="2700" dirty="0" smtClean="0"/>
              <a:t>)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9149"/>
            <a:ext cx="3733800" cy="3263900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3665469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動かしてみましょう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83139"/>
            <a:ext cx="6259633" cy="533563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4694241" y="5635273"/>
            <a:ext cx="184049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073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テスト成功！！</a:t>
            </a:r>
            <a:endParaRPr kumimoji="1" lang="ja-JP" altLang="en-US" dirty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899149"/>
            <a:ext cx="3733800" cy="32639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945" y="899149"/>
            <a:ext cx="40259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14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エラー表示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24" y="952475"/>
            <a:ext cx="4076700" cy="3302000"/>
          </a:xfrm>
          <a:prstGeom prst="rect">
            <a:avLst/>
          </a:prstGeom>
          <a:ln>
            <a:solidFill>
              <a:srgbClr val="7F7F7F"/>
            </a:solidFill>
          </a:ln>
        </p:spPr>
      </p:pic>
      <p:sp>
        <p:nvSpPr>
          <p:cNvPr id="5" name="正方形/長方形 4"/>
          <p:cNvSpPr/>
          <p:nvPr/>
        </p:nvSpPr>
        <p:spPr>
          <a:xfrm>
            <a:off x="2415074" y="3440040"/>
            <a:ext cx="18368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5650" y="1990009"/>
            <a:ext cx="4076700" cy="2374900"/>
          </a:xfrm>
          <a:prstGeom prst="rect">
            <a:avLst/>
          </a:prstGeom>
          <a:ln>
            <a:solidFill>
              <a:srgbClr val="7F7F7F"/>
            </a:solidFill>
          </a:ln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7750" y="4491093"/>
            <a:ext cx="6324600" cy="2209800"/>
          </a:xfrm>
          <a:prstGeom prst="rect">
            <a:avLst/>
          </a:prstGeom>
          <a:ln>
            <a:solidFill>
              <a:srgbClr val="7F7F7F"/>
            </a:solidFill>
          </a:ln>
        </p:spPr>
      </p:pic>
    </p:spTree>
    <p:extLst>
      <p:ext uri="{BB962C8B-B14F-4D97-AF65-F5344CB8AC3E}">
        <p14:creationId xmlns:p14="http://schemas.microsoft.com/office/powerpoint/2010/main" val="2450158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dirty="0" smtClean="0"/>
              <a:t>出力結果を等幅フォントに</a:t>
            </a:r>
            <a:endParaRPr kumimoji="1" lang="ja-JP" altLang="en-US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08372"/>
            <a:ext cx="6459288" cy="5524796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23735" y="1513954"/>
            <a:ext cx="183682" cy="218682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53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出力結果を等幅フォントに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57200" y="836863"/>
            <a:ext cx="8245474" cy="5350112"/>
          </a:xfrm>
        </p:spPr>
        <p:txBody>
          <a:bodyPr/>
          <a:lstStyle/>
          <a:p>
            <a:r>
              <a:rPr kumimoji="1" lang="ja-JP" altLang="en-US" dirty="0" smtClean="0"/>
              <a:t>「</a:t>
            </a:r>
            <a:r>
              <a:rPr kumimoji="1" lang="en-US" altLang="ja-JP" dirty="0" smtClean="0"/>
              <a:t>Deprecated</a:t>
            </a:r>
            <a:r>
              <a:rPr kumimoji="1" lang="ja-JP" altLang="en-US" dirty="0" smtClean="0"/>
              <a:t>」表示が気になる場合は・・・</a:t>
            </a:r>
            <a:endParaRPr kumimoji="1" lang="en-US" altLang="ja-JP" dirty="0" smtClean="0"/>
          </a:p>
          <a:p>
            <a:r>
              <a:rPr lang="en-US" altLang="ja-JP" dirty="0" smtClean="0"/>
              <a:t>General &gt; Appearance &gt; Colors and Fonts</a:t>
            </a:r>
          </a:p>
          <a:p>
            <a:r>
              <a:rPr lang="ja-JP" altLang="en-US" dirty="0" smtClean="0"/>
              <a:t>　</a:t>
            </a:r>
            <a:r>
              <a:rPr lang="en-US" altLang="ja-JP" dirty="0" smtClean="0"/>
              <a:t> &gt; Java</a:t>
            </a:r>
            <a:r>
              <a:rPr lang="en-US" altLang="en-US" dirty="0" smtClean="0"/>
              <a:t> &gt;JUnit failure trace font </a:t>
            </a:r>
            <a:r>
              <a:rPr lang="ja-JP" altLang="en-US" dirty="0" smtClean="0"/>
              <a:t>からもフォント変更可能</a:t>
            </a:r>
            <a:endParaRPr lang="en-US" altLang="ja-JP" dirty="0" smtClean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908" y="2144766"/>
            <a:ext cx="5328008" cy="4585161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523734" y="3927868"/>
            <a:ext cx="1353371" cy="159805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4407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326328" y="2812676"/>
            <a:ext cx="65956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6000" dirty="0" smtClean="0">
                <a:solidFill>
                  <a:schemeClr val="tx2"/>
                </a:solidFill>
                <a:latin typeface="+mj-lt"/>
              </a:rPr>
              <a:t>あとはハンズオン！</a:t>
            </a:r>
            <a:endParaRPr kumimoji="1" lang="ja-JP" altLang="en-US" sz="60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98088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53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ja-JP" altLang="en-US" cap="none" dirty="0" smtClean="0"/>
              <a:t>おさらい：</a:t>
            </a:r>
            <a:r>
              <a:rPr kumimoji="1" lang="en-US" altLang="ja-JP" cap="none" dirty="0" smtClean="0"/>
              <a:t>Spock</a:t>
            </a:r>
            <a:r>
              <a:rPr kumimoji="1" lang="ja-JP" altLang="en-US" cap="none" dirty="0" smtClean="0"/>
              <a:t>とは</a:t>
            </a:r>
            <a:endParaRPr kumimoji="1" lang="ja-JP" altLang="en-US" cap="none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en-US" altLang="ja-JP" dirty="0" smtClean="0"/>
              <a:t>Spock</a:t>
            </a:r>
            <a:r>
              <a:rPr kumimoji="1" lang="ja-JP" altLang="en-US" dirty="0" smtClean="0"/>
              <a:t>とは</a:t>
            </a:r>
            <a:endParaRPr kumimoji="1"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en-US" altLang="ja-JP" dirty="0" smtClean="0"/>
              <a:t>Groovy</a:t>
            </a:r>
            <a:r>
              <a:rPr kumimoji="1" lang="ja-JP" altLang="en-US" dirty="0" smtClean="0"/>
              <a:t>で構築された</a:t>
            </a:r>
            <a:r>
              <a:rPr lang="ja-JP" altLang="en-US" dirty="0" smtClean="0"/>
              <a:t>テストフレームワーク</a:t>
            </a:r>
            <a:endParaRPr lang="en-US" altLang="ja-JP" dirty="0" smtClean="0"/>
          </a:p>
          <a:p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r>
              <a:rPr lang="en-US" altLang="ja-JP" dirty="0" smtClean="0"/>
              <a:t>Spock</a:t>
            </a:r>
            <a:r>
              <a:rPr lang="ja-JP" altLang="en-US" dirty="0" smtClean="0"/>
              <a:t>の特徴は？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en-US" altLang="ja-JP" dirty="0" smtClean="0"/>
              <a:t>DSL(</a:t>
            </a:r>
            <a:r>
              <a:rPr lang="ja-JP" altLang="en-US" dirty="0"/>
              <a:t>ドメイン固有</a:t>
            </a:r>
            <a:r>
              <a:rPr lang="ja-JP" altLang="en-US" dirty="0" smtClean="0"/>
              <a:t>言語：今回でいうと、テスト向けの文法</a:t>
            </a:r>
            <a:r>
              <a:rPr lang="en-US" altLang="ja-JP" dirty="0" smtClean="0"/>
              <a:t>)</a:t>
            </a:r>
            <a:br>
              <a:rPr lang="en-US" altLang="ja-JP" dirty="0" smtClean="0"/>
            </a:br>
            <a:r>
              <a:rPr lang="ja-JP" altLang="en-US" dirty="0" smtClean="0"/>
              <a:t>に</a:t>
            </a:r>
            <a:r>
              <a:rPr lang="ja-JP" altLang="en-US" dirty="0"/>
              <a:t>よるシンプルで可読性の高い</a:t>
            </a:r>
            <a:r>
              <a:rPr lang="ja-JP" altLang="en-US" dirty="0" smtClean="0"/>
              <a:t>コード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 smtClean="0"/>
              <a:t>データドリブンテストにより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多数のテストパターンをコンパクトに記述可能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lang="ja-JP" altLang="en-US" dirty="0"/>
              <a:t>強力な</a:t>
            </a:r>
            <a:r>
              <a:rPr lang="en-US" altLang="ja-JP" dirty="0"/>
              <a:t>Assert</a:t>
            </a:r>
            <a:r>
              <a:rPr lang="ja-JP" altLang="en-US" dirty="0"/>
              <a:t>機能でエラー箇所の特定が</a:t>
            </a:r>
            <a:r>
              <a:rPr lang="ja-JP" altLang="en-US" dirty="0" smtClean="0"/>
              <a:t>用意</a:t>
            </a:r>
            <a:endParaRPr lang="en-US" altLang="ja-JP" dirty="0" smtClean="0"/>
          </a:p>
          <a:p>
            <a:pPr marL="800100" lvl="1" indent="-342900">
              <a:buFont typeface="Arial"/>
              <a:buChar char="•"/>
            </a:pPr>
            <a:r>
              <a:rPr kumimoji="1" lang="ja-JP" altLang="en-US" dirty="0" smtClean="0"/>
              <a:t>既存の</a:t>
            </a:r>
            <a:r>
              <a:rPr kumimoji="1" lang="en-US" altLang="ja-JP" dirty="0" smtClean="0"/>
              <a:t>Java</a:t>
            </a:r>
            <a:r>
              <a:rPr kumimoji="1" lang="ja-JP" altLang="en-US" dirty="0" smtClean="0"/>
              <a:t>プロジェクトにそのまま適用可能</a:t>
            </a:r>
            <a:endParaRPr kumimoji="1" lang="en-US" altLang="ja-JP" dirty="0" smtClean="0"/>
          </a:p>
          <a:p>
            <a:pPr marL="1485900" lvl="2" indent="-342900">
              <a:buFont typeface="Arial"/>
              <a:buChar char="•"/>
            </a:pPr>
            <a:r>
              <a:rPr lang="ja-JP" altLang="en-US" dirty="0" smtClean="0"/>
              <a:t>テストケースは</a:t>
            </a:r>
            <a:r>
              <a:rPr lang="en-US" altLang="ja-JP" dirty="0" smtClean="0"/>
              <a:t>JUnit</a:t>
            </a:r>
            <a:r>
              <a:rPr lang="ja-JP" altLang="en-US" dirty="0" smtClean="0"/>
              <a:t>から実行可能</a:t>
            </a:r>
            <a:endParaRPr lang="en-US" altLang="ja-JP" dirty="0" smtClean="0"/>
          </a:p>
          <a:p>
            <a:pPr marL="342900" indent="-342900">
              <a:buFont typeface="Arial"/>
              <a:buChar char="•"/>
            </a:pPr>
            <a:endParaRPr lang="en-US" altLang="ja-JP" dirty="0"/>
          </a:p>
          <a:p>
            <a:pPr marL="342900" indent="-342900">
              <a:buFont typeface="Arial"/>
              <a:buChar char="•"/>
            </a:pPr>
            <a:r>
              <a:rPr lang="ja-JP" altLang="en-US" dirty="0" smtClean="0"/>
              <a:t>新規ケースから</a:t>
            </a:r>
            <a:r>
              <a:rPr lang="en-US" altLang="ja-JP" dirty="0" smtClean="0"/>
              <a:t>Spock</a:t>
            </a:r>
            <a:r>
              <a:rPr lang="ja-JP" altLang="en-US" dirty="0" smtClean="0"/>
              <a:t>で作っていくなども可能です。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導入しやすいところから始めて見るのはいかがでしょうか。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37940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1141662" y="450897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552589" y="2812676"/>
            <a:ext cx="81147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4800" dirty="0" smtClean="0">
                <a:solidFill>
                  <a:schemeClr val="tx2"/>
                </a:solidFill>
                <a:latin typeface="+mj-lt"/>
              </a:rPr>
              <a:t>Thank you for listening!</a:t>
            </a:r>
            <a:endParaRPr kumimoji="1" lang="ja-JP" altLang="en-US" sz="48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0137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参考資料</a:t>
            </a:r>
            <a:r>
              <a:rPr lang="ja-JP" altLang="en-US" dirty="0" smtClean="0"/>
              <a:t>：</a:t>
            </a:r>
            <a:endParaRPr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smtClean="0"/>
              <a:t>Spock</a:t>
            </a:r>
            <a:r>
              <a:rPr lang="ja-JP" altLang="en-US" dirty="0"/>
              <a:t>ドキュメント</a:t>
            </a:r>
            <a:r>
              <a:rPr lang="en-US" altLang="ja-JP" dirty="0"/>
              <a:t>(</a:t>
            </a:r>
            <a:r>
              <a:rPr lang="ja-JP" altLang="en-US" dirty="0"/>
              <a:t>日本語</a:t>
            </a:r>
            <a:r>
              <a:rPr lang="en-US" altLang="ja-JP" dirty="0"/>
              <a:t>)</a:t>
            </a:r>
          </a:p>
          <a:p>
            <a:r>
              <a:rPr lang="en-US" altLang="ja-JP" dirty="0">
                <a:hlinkClick r:id="rId2"/>
              </a:rPr>
              <a:t>http://spock-framework-reference-documentation-ja.readthedocs.org/ja/latest/</a:t>
            </a:r>
            <a:r>
              <a:rPr lang="en-US" altLang="ja-JP" dirty="0" smtClean="0">
                <a:hlinkClick r:id="rId2"/>
              </a:rPr>
              <a:t>introduction.html</a:t>
            </a:r>
            <a:endParaRPr lang="en-US" altLang="ja-JP" dirty="0" smtClean="0"/>
          </a:p>
          <a:p>
            <a:endParaRPr lang="en-US" altLang="ja-JP" dirty="0"/>
          </a:p>
          <a:p>
            <a:r>
              <a:rPr lang="en-US" altLang="ja-JP" dirty="0"/>
              <a:t>Spock</a:t>
            </a:r>
            <a:r>
              <a:rPr lang="ja-JP" altLang="en-US" dirty="0"/>
              <a:t>公式</a:t>
            </a:r>
            <a:r>
              <a:rPr lang="en-US" altLang="ja-JP" dirty="0"/>
              <a:t>Wiki(</a:t>
            </a:r>
            <a:r>
              <a:rPr lang="ja-JP" altLang="en-US" dirty="0"/>
              <a:t>英語</a:t>
            </a:r>
            <a:r>
              <a:rPr lang="en-US" altLang="ja-JP" dirty="0"/>
              <a:t>)</a:t>
            </a:r>
          </a:p>
          <a:p>
            <a:r>
              <a:rPr lang="en-US" altLang="ja-JP" dirty="0">
                <a:hlinkClick r:id="rId3"/>
              </a:rPr>
              <a:t>https://code.google.com/p/spock/wiki/</a:t>
            </a:r>
            <a:r>
              <a:rPr lang="en-US" altLang="ja-JP" dirty="0" smtClean="0">
                <a:hlinkClick r:id="rId3"/>
              </a:rPr>
              <a:t>SpockBasics</a:t>
            </a:r>
            <a:endParaRPr lang="en-US" altLang="ja-JP" dirty="0" smtClean="0"/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68797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589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趣味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5068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645979" y="2780097"/>
            <a:ext cx="7620000" cy="828345"/>
          </a:xfrm>
        </p:spPr>
        <p:txBody>
          <a:bodyPr>
            <a:noAutofit/>
          </a:bodyPr>
          <a:lstStyle/>
          <a:p>
            <a:pPr algn="ctr"/>
            <a:r>
              <a:rPr kumimoji="1" lang="ja-JP" altLang="en-US" sz="4800" dirty="0" smtClean="0"/>
              <a:t>サバゲー</a:t>
            </a:r>
            <a:endParaRPr kumimoji="1" lang="ja-JP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3632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740" y="989061"/>
            <a:ext cx="7333702" cy="5477358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6600983" y="1665722"/>
            <a:ext cx="796011" cy="369332"/>
          </a:xfrm>
          <a:prstGeom prst="rect">
            <a:avLst/>
          </a:prstGeom>
          <a:solidFill>
            <a:srgbClr val="FFFFFF">
              <a:alpha val="50000"/>
            </a:srgbClr>
          </a:solidFill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</a:rPr>
              <a:t>←</a:t>
            </a:r>
            <a:r>
              <a:rPr kumimoji="1" lang="ja-JP" altLang="en-US" dirty="0" smtClean="0">
                <a:solidFill>
                  <a:srgbClr val="FF0000"/>
                </a:solidFill>
              </a:rPr>
              <a:t>コレ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491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エッセンシャル">
  <a:themeElements>
    <a:clrScheme name="エッセンシャル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エッセンシャル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エッセンシャル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エッセンシャル.thmx</Template>
  <TotalTime>1403</TotalTime>
  <Words>685</Words>
  <Application>Microsoft Macintosh PowerPoint</Application>
  <PresentationFormat>画面に合わせる (4:3)</PresentationFormat>
  <Paragraphs>144</Paragraphs>
  <Slides>52</Slides>
  <Notes>0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52</vt:i4>
      </vt:variant>
    </vt:vector>
  </HeadingPairs>
  <TitlesOfParts>
    <vt:vector size="53" baseType="lpstr">
      <vt:lpstr>エッセンシャル</vt:lpstr>
      <vt:lpstr>Groovy+Spock入門ハンズオン</vt:lpstr>
      <vt:lpstr>自己紹介</vt:lpstr>
      <vt:lpstr>自己紹介</vt:lpstr>
      <vt:lpstr>PowerPoint プレゼンテーション</vt:lpstr>
      <vt:lpstr>PowerPoint プレゼンテーション</vt:lpstr>
      <vt:lpstr>PowerPoint プレゼンテーション</vt:lpstr>
      <vt:lpstr>趣味</vt:lpstr>
      <vt:lpstr>サバゲー</vt:lpstr>
      <vt:lpstr>PowerPoint プレゼンテーション</vt:lpstr>
      <vt:lpstr>PowerPoint プレゼンテーション</vt:lpstr>
      <vt:lpstr>　今日のゴール</vt:lpstr>
      <vt:lpstr>今日のゴール</vt:lpstr>
      <vt:lpstr>今日の予定</vt:lpstr>
      <vt:lpstr>サンプルプロジェクトの準備</vt:lpstr>
      <vt:lpstr>サンプルコードの確認</vt:lpstr>
      <vt:lpstr>Caluculator.java</vt:lpstr>
      <vt:lpstr>CaluculatorTest.java</vt:lpstr>
      <vt:lpstr>JUnitの長所</vt:lpstr>
      <vt:lpstr>JUnitの短所</vt:lpstr>
      <vt:lpstr>PowerPoint プレゼンテーション</vt:lpstr>
      <vt:lpstr>Groovyとは</vt:lpstr>
      <vt:lpstr>PowerPoint プレゼンテーション</vt:lpstr>
      <vt:lpstr>PowerPoint プレゼンテーション</vt:lpstr>
      <vt:lpstr>PowerPoint プレゼンテーション</vt:lpstr>
      <vt:lpstr>groovyファイルを認識させよう</vt:lpstr>
      <vt:lpstr>PowerPoint プレゼンテーション</vt:lpstr>
      <vt:lpstr>ダウンロード元</vt:lpstr>
      <vt:lpstr>プラグインのインストール</vt:lpstr>
      <vt:lpstr>プラグインのインストール</vt:lpstr>
      <vt:lpstr>再起動を求められたら</vt:lpstr>
      <vt:lpstr>PowerPoint プレゼンテーション</vt:lpstr>
      <vt:lpstr>Spockとは</vt:lpstr>
      <vt:lpstr>PowerPoint プレゼンテーション</vt:lpstr>
      <vt:lpstr>PowerPoint プレゼンテーション</vt:lpstr>
      <vt:lpstr>パッケージエクスプローラーを見ると</vt:lpstr>
      <vt:lpstr>jarファイルの読み込み</vt:lpstr>
      <vt:lpstr>jarファイルの読み込み</vt:lpstr>
      <vt:lpstr>Groovyファイルの追加</vt:lpstr>
      <vt:lpstr>Spockテストクラスの作成</vt:lpstr>
      <vt:lpstr>プロジェクトの設定</vt:lpstr>
      <vt:lpstr>準備完了！</vt:lpstr>
      <vt:lpstr>ファイルの変更内容</vt:lpstr>
      <vt:lpstr>簡単なケース(Wikiにソースが載っています)</vt:lpstr>
      <vt:lpstr>動かしてみましょう</vt:lpstr>
      <vt:lpstr>テスト成功！！</vt:lpstr>
      <vt:lpstr>エラー表示</vt:lpstr>
      <vt:lpstr>出力結果を等幅フォントに</vt:lpstr>
      <vt:lpstr>出力結果を等幅フォントに</vt:lpstr>
      <vt:lpstr>PowerPoint プレゼンテーション</vt:lpstr>
      <vt:lpstr>おさらい：Spockとは</vt:lpstr>
      <vt:lpstr>PowerPoint プレゼンテーション</vt:lpstr>
      <vt:lpstr>参考資料：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Groovy+Spock入門ハンズオン</dc:title>
  <dc:creator>.matsuoka@bizreach.co.jp koichiro</dc:creator>
  <cp:lastModifiedBy>.matsuoka@bizreach.co.jp koichiro</cp:lastModifiedBy>
  <cp:revision>89</cp:revision>
  <dcterms:created xsi:type="dcterms:W3CDTF">2015-07-14T23:49:47Z</dcterms:created>
  <dcterms:modified xsi:type="dcterms:W3CDTF">2015-07-17T05:29:07Z</dcterms:modified>
</cp:coreProperties>
</file>